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6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Instrument Sans Medium" panose="020B0604020202020204" charset="0"/>
      <p:regular r:id="rId14"/>
    </p:embeddedFont>
    <p:embeddedFont>
      <p:font typeface="Inter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5" d="100"/>
          <a:sy n="45" d="100"/>
        </p:scale>
        <p:origin x="90" y="13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967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C4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B2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C4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B2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964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C4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B2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6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C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B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C4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B2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C4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B2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C4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B2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C4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B2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C4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B2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C4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B2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C4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B2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62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RFM Segmentation Case Study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RFM Analysis to Uncover Customer Value &amp; Drive Retention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280190" y="700802"/>
            <a:ext cx="6774299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Strategic Recommendations</a:t>
            </a:r>
            <a:endParaRPr lang="en-US" sz="4000" dirty="0"/>
          </a:p>
        </p:txBody>
      </p:sp>
      <p:sp>
        <p:nvSpPr>
          <p:cNvPr id="5" name="Shape 2"/>
          <p:cNvSpPr/>
          <p:nvPr/>
        </p:nvSpPr>
        <p:spPr>
          <a:xfrm>
            <a:off x="6280190" y="1644848"/>
            <a:ext cx="459224" cy="459224"/>
          </a:xfrm>
          <a:prstGeom prst="roundRect">
            <a:avLst>
              <a:gd name="adj" fmla="val 6668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356687" y="1683068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943487" y="1714976"/>
            <a:ext cx="348329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Strengthen Loyalty Programs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943487" y="2156222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 VIP perks, exclusive offers, and early access for Loyalists and Established Spenders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80190" y="3217902"/>
            <a:ext cx="459224" cy="459224"/>
          </a:xfrm>
          <a:prstGeom prst="roundRect">
            <a:avLst>
              <a:gd name="adj" fmla="val 6668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356687" y="3256121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943487" y="3288030"/>
            <a:ext cx="350805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Launch Win-Back Campaigns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943487" y="3729276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750" dirty="0">
                <a:solidFill>
                  <a:srgbClr val="E5E7EB"/>
                </a:solidFill>
                <a:latin typeface="Inter" panose="020B0604020202020204" charset="0"/>
                <a:ea typeface="Inter" panose="020B0604020202020204" charset="0"/>
              </a:rPr>
              <a:t>Use personalized outreach and targeted incentives to re‑engage At‑Risk and Lost customers.</a:t>
            </a:r>
          </a:p>
        </p:txBody>
      </p:sp>
      <p:sp>
        <p:nvSpPr>
          <p:cNvPr id="13" name="Shape 10"/>
          <p:cNvSpPr/>
          <p:nvPr/>
        </p:nvSpPr>
        <p:spPr>
          <a:xfrm>
            <a:off x="6280190" y="4790956"/>
            <a:ext cx="459224" cy="459224"/>
          </a:xfrm>
          <a:prstGeom prst="roundRect">
            <a:avLst>
              <a:gd name="adj" fmla="val 6668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356687" y="482917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6943487" y="4861084"/>
            <a:ext cx="289155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Upsell Premium Bundles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943487" y="5302329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Curated product packages and high-margin items to increase average order value for Big Spenders</a:t>
            </a:r>
          </a:p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80190" y="6364010"/>
            <a:ext cx="459224" cy="459224"/>
          </a:xfrm>
          <a:prstGeom prst="roundRect">
            <a:avLst>
              <a:gd name="adj" fmla="val 6668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356687" y="6402229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6943487" y="6434138"/>
            <a:ext cx="286381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Nurture New Customers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6943487" y="6875383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incentives, onboarding sequences, and engagement campaigns to guide New and Promising segments</a:t>
            </a:r>
            <a:endParaRPr lang="en-US" sz="1600" dirty="0"/>
          </a:p>
        </p:txBody>
      </p:sp>
      <p:pic>
        <p:nvPicPr>
          <p:cNvPr id="22" name="Picture 21" descr="A thumb up and two speech bubbles&#10;&#10;AI-generated content may be incorrect.">
            <a:extLst>
              <a:ext uri="{FF2B5EF4-FFF2-40B4-BE49-F238E27FC236}">
                <a16:creationId xmlns:a16="http://schemas.microsoft.com/office/drawing/2014/main" id="{F919EBE6-FC40-4B7E-FAF8-D78299940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37" y="1770206"/>
            <a:ext cx="5351075" cy="48624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7220"/>
            <a:ext cx="69636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Analysis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297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Challenge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4950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retail food company struggled with: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620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retention among high-value customers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042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personalization in marketing campaigns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464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Unclear value distribution across customer base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886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Unfocused marketing spend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556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84297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Goal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599521" y="349508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actionable, data-driven customer segments to guide targeted retention strategies and maximize customer lifetime value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03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12745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0604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Uniform Treatment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customers treated the same marketing approach regardless of value or behavior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912745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655362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Behavior Blind Spots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62997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Little insight into purchasing patterns or customer journey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0604" y="5036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Value Leakage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526643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High-value customers slipping into at-risk categories unnoticed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809411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655362" y="5036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Wasteful Spend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526643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Marketing budget spread too broadly with limited return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22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Foundation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2805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Sources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180159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demographics table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22358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table with recency, frequency and revenue / order information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3787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Preparation Steps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93790" y="5589984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 (missing values, formatting, merging)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395085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Exploratory analysis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239828" y="252805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Engineering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6239828" y="320849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39828" y="3563541"/>
            <a:ext cx="3688675" cy="30480"/>
          </a:xfrm>
          <a:prstGeom prst="rect">
            <a:avLst/>
          </a:prstGeom>
          <a:solidFill>
            <a:srgbClr val="4CC9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6239828" y="37378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Recency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6239828" y="4318992"/>
            <a:ext cx="36886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Days since last purchase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155317" y="320849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0155317" y="3563541"/>
            <a:ext cx="3688794" cy="30480"/>
          </a:xfrm>
          <a:prstGeom prst="rect">
            <a:avLst/>
          </a:prstGeom>
          <a:solidFill>
            <a:srgbClr val="4CC9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0155317" y="37378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Frequency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155317" y="4318992"/>
            <a:ext cx="36887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number of transactions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239828" y="507873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6239828" y="5433774"/>
            <a:ext cx="7604284" cy="30480"/>
          </a:xfrm>
          <a:prstGeom prst="rect">
            <a:avLst/>
          </a:prstGeom>
          <a:solidFill>
            <a:srgbClr val="4CC9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239828" y="5608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Monetary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6239828" y="618922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revenue per customer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8782"/>
            <a:ext cx="5502712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Analytical Approach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16762"/>
            <a:ext cx="963930" cy="11568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0482" y="190952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Aggregation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50482" y="2326362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Customer-level metrics calculated using PostgreSQL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73573"/>
            <a:ext cx="963930" cy="11568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0482" y="306633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EDA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50482" y="3483173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Explored behavior patterns and distributions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30385"/>
            <a:ext cx="963930" cy="115681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0482" y="422314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RFM Scoring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50482" y="4639985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Assigned scores based on purchase behavior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87196"/>
            <a:ext cx="963930" cy="115681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0482" y="537995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Segmentation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50482" y="5796796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Classified into 10 actionable customer groups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344007"/>
            <a:ext cx="963930" cy="115681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50482" y="653676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Dashboard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950482" y="6953607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interactive Power BI visualization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4637"/>
            <a:ext cx="66534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RFM Segmentation Logic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28650" y="2180392"/>
            <a:ext cx="3567470" cy="448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Recency Score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628648" y="2809756"/>
            <a:ext cx="465951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recently did the customer purchase?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28648" y="3399473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 1-5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8649" y="3841671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= most recent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8648" y="4283782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= least recent</a:t>
            </a:r>
          </a:p>
        </p:txBody>
      </p:sp>
      <p:sp>
        <p:nvSpPr>
          <p:cNvPr id="8" name="Text 6"/>
          <p:cNvSpPr/>
          <p:nvPr/>
        </p:nvSpPr>
        <p:spPr>
          <a:xfrm>
            <a:off x="5288161" y="21803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Frequency Score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288161" y="2832497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often does the customer buy?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288161" y="3399473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 1-5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288161" y="3841671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= most frequent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288161" y="4283869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= least frequent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782532" y="21803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Monetary Score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9782532" y="2832497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much does the customer spend?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82532" y="3399473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 1-5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82532" y="3841671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= highest spender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782532" y="4283869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= lowest spender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5457501"/>
            <a:ext cx="13042821" cy="35957"/>
          </a:xfrm>
          <a:prstGeom prst="rect">
            <a:avLst/>
          </a:prstGeom>
          <a:solidFill>
            <a:srgbClr val="E5E7EB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93790" y="5833586"/>
            <a:ext cx="527768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 Customer Segments Identified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793790" y="65990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Loyalist • Potential Loyal • New Customer • Growing • Promising • Established Spender • Big Spender • Loyal (At Risk) • Customer At Risk • Lost</a:t>
            </a: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78365B-D39E-9E71-0194-55E1C36C34C3}"/>
              </a:ext>
            </a:extLst>
          </p:cNvPr>
          <p:cNvSpPr txBox="1"/>
          <p:nvPr/>
        </p:nvSpPr>
        <p:spPr>
          <a:xfrm>
            <a:off x="704850" y="4725893"/>
            <a:ext cx="30543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>
                <a:solidFill>
                  <a:srgbClr val="E5E7EB"/>
                </a:solidFill>
                <a:latin typeface="Inter" panose="020B0604020202020204" charset="0"/>
                <a:ea typeface="Inter" panose="020B0604020202020204" charset="0"/>
              </a:rPr>
              <a:t>   Split into 5 equal groups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F6037B5-A71A-2674-B26D-250E094E5F6F}"/>
              </a:ext>
            </a:extLst>
          </p:cNvPr>
          <p:cNvSpPr/>
          <p:nvPr/>
        </p:nvSpPr>
        <p:spPr>
          <a:xfrm>
            <a:off x="673100" y="4897120"/>
            <a:ext cx="63500" cy="57150"/>
          </a:xfrm>
          <a:prstGeom prst="ellipse">
            <a:avLst/>
          </a:prstGeom>
          <a:solidFill>
            <a:srgbClr val="E5E7EB"/>
          </a:solidFill>
          <a:ln>
            <a:solidFill>
              <a:srgbClr val="E5E7E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8514DB-F933-304E-FA42-13E9758DAF1D}"/>
              </a:ext>
            </a:extLst>
          </p:cNvPr>
          <p:cNvSpPr txBox="1"/>
          <p:nvPr/>
        </p:nvSpPr>
        <p:spPr>
          <a:xfrm>
            <a:off x="5457335" y="4725893"/>
            <a:ext cx="3063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5E7EB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750" dirty="0">
                <a:solidFill>
                  <a:srgbClr val="E5E7EB"/>
                </a:solidFill>
                <a:latin typeface="Inter" panose="020B0604020202020204" charset="0"/>
                <a:ea typeface="Inter" panose="020B0604020202020204" charset="0"/>
              </a:rPr>
              <a:t>Split into 5 equal groups</a:t>
            </a:r>
          </a:p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902392-6F32-50FA-9EF1-B660724C2EBE}"/>
              </a:ext>
            </a:extLst>
          </p:cNvPr>
          <p:cNvSpPr/>
          <p:nvPr/>
        </p:nvSpPr>
        <p:spPr>
          <a:xfrm>
            <a:off x="5319252" y="4859594"/>
            <a:ext cx="70299" cy="71283"/>
          </a:xfrm>
          <a:prstGeom prst="ellipse">
            <a:avLst/>
          </a:prstGeom>
          <a:solidFill>
            <a:srgbClr val="E5E7EB"/>
          </a:solidFill>
          <a:ln>
            <a:solidFill>
              <a:srgbClr val="E5E7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991C3-DA5D-2213-D181-FC13117CC66F}"/>
              </a:ext>
            </a:extLst>
          </p:cNvPr>
          <p:cNvSpPr txBox="1"/>
          <p:nvPr/>
        </p:nvSpPr>
        <p:spPr>
          <a:xfrm>
            <a:off x="9932779" y="4725892"/>
            <a:ext cx="3252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5E7EB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750" dirty="0">
                <a:solidFill>
                  <a:srgbClr val="E5E7EB"/>
                </a:solidFill>
                <a:latin typeface="Inter" panose="020B0604020202020204" charset="0"/>
                <a:ea typeface="Inter" panose="020B0604020202020204" charset="0"/>
              </a:rPr>
              <a:t>Split into 5 equal groups</a:t>
            </a:r>
          </a:p>
          <a:p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CDD439D-4C89-65EC-1A17-AB1F7DD806B5}"/>
              </a:ext>
            </a:extLst>
          </p:cNvPr>
          <p:cNvSpPr/>
          <p:nvPr/>
        </p:nvSpPr>
        <p:spPr>
          <a:xfrm>
            <a:off x="9808143" y="4873328"/>
            <a:ext cx="74167" cy="80942"/>
          </a:xfrm>
          <a:prstGeom prst="ellipse">
            <a:avLst/>
          </a:prstGeom>
          <a:solidFill>
            <a:srgbClr val="E5E7EB"/>
          </a:solidFill>
          <a:ln>
            <a:solidFill>
              <a:srgbClr val="E5E7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3468"/>
            <a:ext cx="8048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92D7EE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Customer Segments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235875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141B2D"/>
          </a:solidFill>
          <a:ln w="30480">
            <a:solidFill>
              <a:srgbClr val="4C536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2235875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4CC9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24931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Loyalists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2983587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Frequent buyers with recent activity and high spend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28548" y="2235875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141B2D"/>
          </a:solidFill>
          <a:ln w="30480">
            <a:solidFill>
              <a:srgbClr val="4C536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398067" y="2235875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4CC9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777282" y="24931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Big Spenders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777282" y="2983587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High monetary value, less frequent purchases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3830598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141B2D"/>
          </a:solidFill>
          <a:ln w="30480">
            <a:solidFill>
              <a:srgbClr val="4C536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63310" y="383059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4CC9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142524" y="4087892"/>
            <a:ext cx="28482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Established Spenders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2524" y="4578310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Consistent, reliable revenue </a:t>
            </a: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contributors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28548" y="3830598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141B2D"/>
          </a:solidFill>
          <a:ln w="30480">
            <a:solidFill>
              <a:srgbClr val="4C536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398067" y="383059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4CC9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777282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At-Risk Customers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777282" y="457831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Previously valuable, now showing declining </a:t>
            </a: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activity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93790" y="5788223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141B2D"/>
          </a:solidFill>
          <a:ln w="30480">
            <a:solidFill>
              <a:srgbClr val="4C536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63310" y="5788223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4CC9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142524" y="60455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New &amp; Promising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142524" y="6535936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Recent or first-time buyers with growth potential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428548" y="5788223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141B2D"/>
          </a:solidFill>
          <a:ln w="30480">
            <a:solidFill>
              <a:srgbClr val="4C536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7398067" y="5788223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4CC9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777282" y="60455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Lost Customers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777282" y="6535936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ow activity, </a:t>
            </a: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very 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low recent engagement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93790" y="1160229"/>
            <a:ext cx="84031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Dashboard Overview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793790" y="22091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878860" y="225167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530906" y="2287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KPI Summary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530906" y="2777455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metrics: Total customers, total revenue, avg monetary value, avg frequency value, avg monetary value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56884" y="22091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541955" y="2251675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8194000" y="22870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Distribution Visuals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194000" y="2777455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Segment breakdowns, revenue contribution by group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793790" y="395688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878860" y="399939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530906" y="4034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RFM Bubble Chart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530906" y="4525174"/>
            <a:ext cx="5642491" cy="1088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positioning of segments by behavior scores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showing customer quality and engagement at a glimpse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56884" y="395688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541955" y="399939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8194000" y="403475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Dynamic Slicers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8194000" y="4525174"/>
            <a:ext cx="613028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Filter by segment, income level, and RFM score</a:t>
            </a:r>
            <a:endParaRPr lang="en-US" sz="1750" dirty="0"/>
          </a:p>
        </p:txBody>
      </p:sp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3C73BD-9D39-0450-43AF-5B18E1ABA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1935" y="5024166"/>
            <a:ext cx="6328465" cy="31817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9143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Insights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93790" y="1971080"/>
            <a:ext cx="3058716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28%</a:t>
            </a:r>
            <a:endParaRPr lang="en-US" sz="5550" dirty="0"/>
          </a:p>
        </p:txBody>
      </p:sp>
      <p:sp>
        <p:nvSpPr>
          <p:cNvPr id="4" name="Text 2"/>
          <p:cNvSpPr/>
          <p:nvPr/>
        </p:nvSpPr>
        <p:spPr>
          <a:xfrm>
            <a:off x="976312" y="295132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Value Core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191387" y="3417094"/>
            <a:ext cx="3661120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Loyalists and Established Spenders represent just 28% of customers but generate 55.7% of revenue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4121825" y="1971080"/>
            <a:ext cx="3058716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87.6%</a:t>
            </a:r>
            <a:endParaRPr lang="en-US" sz="5550" dirty="0"/>
          </a:p>
        </p:txBody>
      </p:sp>
      <p:sp>
        <p:nvSpPr>
          <p:cNvPr id="7" name="Text 5"/>
          <p:cNvSpPr/>
          <p:nvPr/>
        </p:nvSpPr>
        <p:spPr>
          <a:xfrm>
            <a:off x="4173379" y="2951321"/>
            <a:ext cx="295560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Concentration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3852507" y="3417094"/>
            <a:ext cx="359735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in highest income group (50k+) bring in 87% of revenue at only 51% of customers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7449860" y="1971080"/>
            <a:ext cx="3058716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$1.6K</a:t>
            </a:r>
            <a:endParaRPr lang="en-US" sz="5550" dirty="0"/>
          </a:p>
        </p:txBody>
      </p:sp>
      <p:sp>
        <p:nvSpPr>
          <p:cNvPr id="10" name="Text 8"/>
          <p:cNvSpPr/>
          <p:nvPr/>
        </p:nvSpPr>
        <p:spPr>
          <a:xfrm>
            <a:off x="7632383" y="295132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Premium Value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7449860" y="3417094"/>
            <a:ext cx="3058716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spend among Big Spenders and Established Spenders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0777895" y="1971080"/>
            <a:ext cx="3058716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15.3%</a:t>
            </a:r>
            <a:endParaRPr lang="en-US" sz="5550" dirty="0"/>
          </a:p>
        </p:txBody>
      </p:sp>
      <p:sp>
        <p:nvSpPr>
          <p:cNvPr id="13" name="Text 11"/>
          <p:cNvSpPr/>
          <p:nvPr/>
        </p:nvSpPr>
        <p:spPr>
          <a:xfrm>
            <a:off x="10960418" y="295132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At-Risk Revenue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10508576" y="3417094"/>
            <a:ext cx="3930437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At-risk group still contributing significant revenue offering a strong opportunity for win back strategies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793790" y="4836439"/>
            <a:ext cx="3058716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19.8%</a:t>
            </a:r>
            <a:endParaRPr lang="en-US" sz="5550" dirty="0"/>
          </a:p>
        </p:txBody>
      </p:sp>
      <p:sp>
        <p:nvSpPr>
          <p:cNvPr id="16" name="Text 14"/>
          <p:cNvSpPr/>
          <p:nvPr/>
        </p:nvSpPr>
        <p:spPr>
          <a:xfrm>
            <a:off x="857846" y="5816681"/>
            <a:ext cx="293060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Recent Impact</a:t>
            </a:r>
            <a:endParaRPr lang="en-US" sz="2100" dirty="0"/>
          </a:p>
        </p:txBody>
      </p:sp>
      <p:sp>
        <p:nvSpPr>
          <p:cNvPr id="17" name="Text 15"/>
          <p:cNvSpPr/>
          <p:nvPr/>
        </p:nvSpPr>
        <p:spPr>
          <a:xfrm>
            <a:off x="793790" y="6282454"/>
            <a:ext cx="3058716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Customers with highest recency scores drive nearly 20% of revenue</a:t>
            </a:r>
            <a:endParaRPr lang="en-US" sz="1650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45F2F178-2586-D434-B025-3501A488099A}"/>
              </a:ext>
            </a:extLst>
          </p:cNvPr>
          <p:cNvSpPr/>
          <p:nvPr/>
        </p:nvSpPr>
        <p:spPr>
          <a:xfrm>
            <a:off x="4121825" y="4836439"/>
            <a:ext cx="3058716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7.12</a:t>
            </a:r>
            <a:endParaRPr lang="en-US" sz="5550" dirty="0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90EE42AA-B518-7780-624F-910C1EB27E93}"/>
              </a:ext>
            </a:extLst>
          </p:cNvPr>
          <p:cNvSpPr/>
          <p:nvPr/>
        </p:nvSpPr>
        <p:spPr>
          <a:xfrm>
            <a:off x="4198382" y="5816680"/>
            <a:ext cx="3116817" cy="44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 Income Low Frequency</a:t>
            </a:r>
            <a:endParaRPr lang="en-US" sz="210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67F87A5D-A2B7-48F0-B694-B4E3348BDF2D}"/>
              </a:ext>
            </a:extLst>
          </p:cNvPr>
          <p:cNvSpPr/>
          <p:nvPr/>
        </p:nvSpPr>
        <p:spPr>
          <a:xfrm>
            <a:off x="4121825" y="6282453"/>
            <a:ext cx="3058716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frequency of Low-income group (20k – 50k) </a:t>
            </a:r>
            <a:endParaRPr lang="en-US" sz="1650" dirty="0"/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94105FC1-01E7-D831-4682-6860746FA0FC}"/>
              </a:ext>
            </a:extLst>
          </p:cNvPr>
          <p:cNvSpPr/>
          <p:nvPr/>
        </p:nvSpPr>
        <p:spPr>
          <a:xfrm>
            <a:off x="7449860" y="4836439"/>
            <a:ext cx="3058716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$173k</a:t>
            </a:r>
            <a:endParaRPr lang="en-US" sz="5550" dirty="0"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677AC986-75D8-3874-E4AD-FB07DC8F2CDA}"/>
              </a:ext>
            </a:extLst>
          </p:cNvPr>
          <p:cNvSpPr/>
          <p:nvPr/>
        </p:nvSpPr>
        <p:spPr>
          <a:xfrm>
            <a:off x="7632383" y="581668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Lost Value</a:t>
            </a:r>
            <a:endParaRPr lang="en-US" sz="2100" dirty="0"/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276C5718-754C-6AD1-F217-D8EEBA003E96}"/>
              </a:ext>
            </a:extLst>
          </p:cNvPr>
          <p:cNvSpPr/>
          <p:nvPr/>
        </p:nvSpPr>
        <p:spPr>
          <a:xfrm>
            <a:off x="7449860" y="6282453"/>
            <a:ext cx="3058716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</a:rPr>
              <a:t>Total revenue generated by customers segmented as lost</a:t>
            </a:r>
            <a:endParaRPr lang="en-US" sz="1650" dirty="0"/>
          </a:p>
        </p:txBody>
      </p:sp>
      <p:sp>
        <p:nvSpPr>
          <p:cNvPr id="27" name="Text 10">
            <a:extLst>
              <a:ext uri="{FF2B5EF4-FFF2-40B4-BE49-F238E27FC236}">
                <a16:creationId xmlns:a16="http://schemas.microsoft.com/office/drawing/2014/main" id="{833B77CD-BF85-9DC2-BB81-6E2D5B813D7F}"/>
              </a:ext>
            </a:extLst>
          </p:cNvPr>
          <p:cNvSpPr/>
          <p:nvPr/>
        </p:nvSpPr>
        <p:spPr>
          <a:xfrm>
            <a:off x="10777895" y="4836439"/>
            <a:ext cx="3058716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16.5%</a:t>
            </a:r>
            <a:endParaRPr lang="en-US" sz="5550" dirty="0"/>
          </a:p>
        </p:txBody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199D6CE5-E67A-1625-8318-DA00F3F86483}"/>
              </a:ext>
            </a:extLst>
          </p:cNvPr>
          <p:cNvSpPr/>
          <p:nvPr/>
        </p:nvSpPr>
        <p:spPr>
          <a:xfrm>
            <a:off x="10960418" y="581668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Balanced Loyalist Scores</a:t>
            </a:r>
            <a:endParaRPr lang="en-US" sz="2100" dirty="0"/>
          </a:p>
        </p:txBody>
      </p:sp>
      <p:sp>
        <p:nvSpPr>
          <p:cNvPr id="29" name="Text 12">
            <a:extLst>
              <a:ext uri="{FF2B5EF4-FFF2-40B4-BE49-F238E27FC236}">
                <a16:creationId xmlns:a16="http://schemas.microsoft.com/office/drawing/2014/main" id="{A0ED87C7-99D3-3711-3138-D56570130449}"/>
              </a:ext>
            </a:extLst>
          </p:cNvPr>
          <p:cNvSpPr/>
          <p:nvPr/>
        </p:nvSpPr>
        <p:spPr>
          <a:xfrm>
            <a:off x="10777895" y="6282453"/>
            <a:ext cx="3058716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Loyalists have roughly equal distribution between r scores of 3, 4, 5 and f scores of 4,5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664</Words>
  <Application>Microsoft Office PowerPoint</Application>
  <PresentationFormat>Custom</PresentationFormat>
  <Paragraphs>144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Calibri</vt:lpstr>
      <vt:lpstr>Aptos</vt:lpstr>
      <vt:lpstr>Arial</vt:lpstr>
      <vt:lpstr>Inter</vt:lpstr>
      <vt:lpstr>Instrument Sans Medium</vt:lpstr>
      <vt:lpstr>Instrument Sans Light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Lucas Faneuff</dc:creator>
  <cp:lastModifiedBy>Lucas Faneuff</cp:lastModifiedBy>
  <cp:revision>5</cp:revision>
  <dcterms:created xsi:type="dcterms:W3CDTF">2025-11-24T07:47:21Z</dcterms:created>
  <dcterms:modified xsi:type="dcterms:W3CDTF">2025-11-24T09:42:46Z</dcterms:modified>
</cp:coreProperties>
</file>